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erriweather Medium"/>
      <p:regular r:id="rId15"/>
      <p:bold r:id="rId16"/>
      <p:italic r:id="rId17"/>
      <p:boldItalic r:id="rId18"/>
    </p:embeddedFont>
    <p:embeddedFont>
      <p:font typeface="Merriweather SemiBold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SemiBold-bold.fntdata"/><Relationship Id="rId22" Type="http://schemas.openxmlformats.org/officeDocument/2006/relationships/font" Target="fonts/MerriweatherSemiBold-boldItalic.fntdata"/><Relationship Id="rId21" Type="http://schemas.openxmlformats.org/officeDocument/2006/relationships/font" Target="fonts/MerriweatherSemiBold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MerriweatherMedium-regular.fntdata"/><Relationship Id="rId14" Type="http://schemas.openxmlformats.org/officeDocument/2006/relationships/slide" Target="slides/slide9.xml"/><Relationship Id="rId17" Type="http://schemas.openxmlformats.org/officeDocument/2006/relationships/font" Target="fonts/MerriweatherMedium-italic.fntdata"/><Relationship Id="rId16" Type="http://schemas.openxmlformats.org/officeDocument/2006/relationships/font" Target="fonts/MerriweatherMedium-bold.fntdata"/><Relationship Id="rId19" Type="http://schemas.openxmlformats.org/officeDocument/2006/relationships/font" Target="fonts/MerriweatherSemiBold-regular.fntdata"/><Relationship Id="rId18" Type="http://schemas.openxmlformats.org/officeDocument/2006/relationships/font" Target="fonts/Merriweather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47ab3054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47ab3054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47ab3054b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47ab3054b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47ab3054b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47ab3054b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47ab3054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47ab3054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47ab3054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47ab3054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7cfbc84d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7cfbc84d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47ab3054b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47ab3054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47ab3054b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47ab3054b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researchgate.net/publication/378870233_Indoor_Air_Quality_Monitoring_and_Automatic_Ventilation_System?enrichId=rgreq-74e7f40e76e14706b101379e1cb03d9c-XXX&amp;enrichSource=Y292ZXJQYWdlOzM3ODg3MDIzMztBUzoxMTQzMTI4MTIyODY4MDI2NEAxNzEwMTgzMTY3NTM4&amp;el=1_x_3" TargetMode="External"/><Relationship Id="rId4" Type="http://schemas.openxmlformats.org/officeDocument/2006/relationships/hyperlink" Target="https://www.researchgate.net/publication/379437065_Forecasting_Energy_Consumption_with_AI_A_Review_for_Sustainable_Energy_Management?enrichId=rgreq-3484ba50e55008fefb8ddd4dfb477d11-XXX&amp;enrichSource=Y292ZXJQYWdlOzM3OTQzNzA2NTtBUzoxMTQzMTI4MTMxNDI1NDY1NkAxNzQxMzExNDM1NzE2&amp;el=1_x_3" TargetMode="External"/><Relationship Id="rId10" Type="http://schemas.openxmlformats.org/officeDocument/2006/relationships/hyperlink" Target="https://www.researchgate.net/publication/380207442_Review_of_energy-efficient_HVAC_technologies_for_sustainable_buildings?enrichId=rgreq-a6603c765e76cfb3eeba5b839f2b4e43-XXX&amp;enrichSource=Y292ZXJQYWdlOzM4MDIwNzQ0MjtBUzoxMTQzMTI4MTI1OTQwMjgxOUAxNzIwNDQ3OTI3NDc3&amp;el=1_x_3" TargetMode="External"/><Relationship Id="rId9" Type="http://schemas.openxmlformats.org/officeDocument/2006/relationships/hyperlink" Target="https://www.researchgate.net/publication/355162742_Intelligent_HVAC_Systems_for_Smart_Modern_Building?enrichId=rgreq-4717b0dc2354db64dc2e83c913271f29-XXX&amp;enrichSource=Y292ZXJQYWdlOzM1NTE2Mjc0MjtBUzoxMDc2OTIwOTc2NDQ5NTM2QDE2MzM3NjkzNzczNjQ%3D&amp;el=1_x_3" TargetMode="External"/><Relationship Id="rId5" Type="http://schemas.openxmlformats.org/officeDocument/2006/relationships/hyperlink" Target="https://ieeexplore.ieee.org/document/8373615" TargetMode="External"/><Relationship Id="rId6" Type="http://schemas.openxmlformats.org/officeDocument/2006/relationships/hyperlink" Target="https://www.researchgate.net/publication/335864589_Indoor_Air_Quality_Monitoring_and_Controlling_System_based_on_IoT_and_Fuzzy_Logic" TargetMode="External"/><Relationship Id="rId7" Type="http://schemas.openxmlformats.org/officeDocument/2006/relationships/hyperlink" Target="https://ijournals.in/wp-content/uploads/2024/08/3.IJSHRE-120706-Harish.pdf" TargetMode="External"/><Relationship Id="rId8" Type="http://schemas.openxmlformats.org/officeDocument/2006/relationships/hyperlink" Target="https://www.ijarsct.co.in/Paper12921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69700" y="217725"/>
            <a:ext cx="6774300" cy="17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Indoor Air Quality Monitoring &amp; Automation System</a:t>
            </a:r>
            <a:endParaRPr sz="388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832400" y="4361325"/>
            <a:ext cx="5143200" cy="5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Submitted To : Prof. Lava Bhargava</a:t>
            </a:r>
            <a:endParaRPr>
              <a:solidFill>
                <a:schemeClr val="l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0" y="2307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SemiBold"/>
                <a:ea typeface="Merriweather SemiBold"/>
                <a:cs typeface="Merriweather SemiBold"/>
                <a:sym typeface="Merriweather SemiBold"/>
              </a:rPr>
              <a:t>Common Air Quality Related Problems &amp; Smart Solutions</a:t>
            </a:r>
            <a:endParaRPr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0" y="803400"/>
            <a:ext cx="45720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Mold Growth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High humidity, poor airflow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Allergies, damage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Humidity sensor + auto dehumidifier/fan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Stale Air / Poor Circulation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Closed spaces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Drowsiness, CO₂ buildup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CO₂ sensor + auto exhaust/window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 Accumulation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Chemicals, cleaners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Headaches, irritation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VOC sensor (e.g., MQ135) + purifier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572000" y="803400"/>
            <a:ext cx="45720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Temperature-Sensitive Storage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Temp fluctuations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Spoilage, malfunction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Temp sensor + auto AC/fan/heater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Dust &amp; Particulates (PM2.5/PM10)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Poor sealing/filtering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Respiratory risks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PM sensor + air filter activation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 	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CO₂ Accumulation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Cause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Poor ventilation in crowded rooms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Impact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Fatigue, low focus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Fix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CO₂ sensor + smart ventilation</a:t>
            </a:r>
            <a:endParaRPr sz="1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Project Objective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388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To develop a system that: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Monitors indoor air quality in real-time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Alerts users when air quality drops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Automatically controls devices like exhaust fans, air purifiers, or windows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475" y="0"/>
            <a:ext cx="50505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55000" y="116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System Architecture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0" y="688900"/>
            <a:ext cx="8520600" cy="17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Sensors: Collect environmental data (e.g., temperature, humidity).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ESP32: Sends sensor data to Mosquitto MQTT broker.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Actuators: ESP32 activates devices (e.g., fans, valves) based on environmental conditions.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Dashboard: Displays real-time data and system status via REST API.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Feedback Loop: Continuous monitoring and adjustment of the environment.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6" name="Google Shape;76;p16" title="Blank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9154"/>
            <a:ext cx="9143998" cy="3294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189875" y="253625"/>
            <a:ext cx="307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Hardware Components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30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ESP32 - Microcontroller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DHT 11 - Temperature &amp; Humidity Sensor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MQ135 Sensor - Smoke, Gas &amp; AQI Sensor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Relays - ElectroMagnetic Switches to Control AC Appliances using DC Supply 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7450" y="65350"/>
            <a:ext cx="5046548" cy="283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b="-15754" l="0" r="0" t="0"/>
          <a:stretch/>
        </p:blipFill>
        <p:spPr>
          <a:xfrm>
            <a:off x="4097450" y="2904025"/>
            <a:ext cx="2570051" cy="223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00" y="2904025"/>
            <a:ext cx="2476500" cy="2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Software Used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16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Arduino IDE - Programming ESP32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Python - Rest APIs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Eclipse Mosquitto - Mqtt Protocol Broker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"/>
              <a:buChar char="●"/>
            </a:pPr>
            <a:r>
              <a:rPr lang="en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HTML/CSS/JS - Web Dashboard</a:t>
            </a: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MQTT Protocol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Lightweight &amp; Efficient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Designed for low-bandwidth, low-power devices; ideal for IoT applications using microcontrollers like ESP32.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Publish/Subscribe Model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Devices (clients) publish data to topics; other devices subscribe to those topics to receive updates asynchronously.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Broker-Based Communication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 central MQTT broker (e.g., Eclipse Mosquitto) manages all message routing between publishers and subscribers.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Quality of Service (QoS) Levels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Offers 3 levels of message delivery assurance: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■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QoS 0: At most once (no guarantee)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■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QoS 1: At least once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■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QoS 2: Exactly once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●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Light Overhead &amp; Real-Time Messaging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erriweather"/>
              <a:buChar char="○"/>
            </a:pPr>
            <a:r>
              <a:rPr lang="en"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Uses minimal headers and supports real-time communication with low latency, making it ideal for sensor data and control signals.</a:t>
            </a:r>
            <a:endParaRPr sz="120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Future Scope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Add more accurate sensors (e.g., BME280, MQ2, DHT22).</a:t>
            </a:r>
            <a:b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Develop a mobile app for remote monitoring/control.</a:t>
            </a:r>
            <a:b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Integrate with cloud MQTT brokers (e.g., AWS IoT, Adafruit IO).</a:t>
            </a:r>
            <a:b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Use machine learning models (ANN, RNN, LSTM )for predictive appliance control.</a:t>
            </a:r>
            <a:b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Add voice control via Google Assistant/Alexa.</a:t>
            </a:r>
            <a:b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404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erriweather"/>
              <a:buChar char="●"/>
            </a:pPr>
            <a:r>
              <a:rPr lang="en" sz="1939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alerts/notifications (SMS, email, push).</a:t>
            </a:r>
            <a:endParaRPr sz="1939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erriweather Medium"/>
                <a:ea typeface="Merriweather Medium"/>
                <a:cs typeface="Merriweather Medium"/>
                <a:sym typeface="Merriweather Medium"/>
              </a:rPr>
              <a:t>References</a:t>
            </a:r>
            <a:endParaRPr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Indoor Air Quality Monitoring &amp; Automatic Ventilation System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Forecasting Energy Consumption using AI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Energy Efficient Control Methods For HVAC Systems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Indoor Air Quality Monitoring &amp; Controlling System based on IOT &amp; Fuzzy System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Intelligent Edge: AI &amp; ML in Edge Computing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AI-Driven Edge Computing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Intelligent HVAC System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Merriweather"/>
              <a:buChar char="➢"/>
            </a:pPr>
            <a:r>
              <a:rPr lang="en" u="sng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Review of Energy Efficient HVAC Technologies For Sustainable Buildings</a:t>
            </a:r>
            <a:endParaRPr>
              <a:solidFill>
                <a:srgbClr val="0000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